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3" r:id="rId2"/>
    <p:sldId id="264" r:id="rId3"/>
    <p:sldId id="256" r:id="rId4"/>
    <p:sldId id="258" r:id="rId5"/>
    <p:sldId id="260" r:id="rId6"/>
    <p:sldId id="262" r:id="rId7"/>
    <p:sldId id="265" r:id="rId8"/>
    <p:sldId id="268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CB05E-359C-439B-922B-427943C5F833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9C2E7-09A1-4C3B-8FBA-18B86696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8219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9C2E7-09A1-4C3B-8FBA-18B86696762A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4965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9C2E7-09A1-4C3B-8FBA-18B86696762A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6884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9C2E7-09A1-4C3B-8FBA-18B86696762A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7921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9C2E7-09A1-4C3B-8FBA-18B86696762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403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9C2E7-09A1-4C3B-8FBA-18B86696762A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243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4307E8-89EC-F3D3-DDF4-A67C3C675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7DD23B1-CBB2-AED8-8278-65BB013EA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53D6B1-B518-0D11-C00F-A88F9DE62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45E2BF-B18A-0B35-E9EC-99AB5695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F9AB65C-E935-0ABE-E3AB-F5064CDFA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027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D37A1F-54DC-A6D5-A03B-2E00D99E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BC22F9-E67C-E58E-E8B3-47A56D2B0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1C3052-A8D1-C132-527E-60CF80456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055BC0-6662-1C64-3A85-B8638859B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C9ACB1-F67E-7E6F-FDF1-AF5790087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582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15BBE62-0680-8021-99C0-9224804EA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1DB2F49-45A2-7D1C-8757-833CA5BF9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EE364C-20F7-47EE-C438-26247CBD0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57EE5F-7114-FB0F-BD9E-DA006390F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72D50D-6A5E-0A41-2352-485DD6A42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12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B8A83E-58C8-E1FE-98C8-2ADE7FC1B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44E8D8-4B12-BAA9-132B-F8C7FECAB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9A5082-0CED-C8F9-E73E-95421A2A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36FCDF-63D5-4661-A293-681309C1D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E9860F-8C84-0184-D4E9-D8C44F2E0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933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C7C9CA-8FAB-104F-7323-4343890DD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8251A65-8FAB-5520-7443-42560282B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6B57731-52C9-9DF2-EDAD-0BD04A407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951323-DDB0-D991-24DE-0F1DAA15E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417C16-C505-DDD3-68DA-D9B7340A3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85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EF18EC-121F-39BF-1EC7-D0BC6810D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F81D17-7F90-8DEF-4D38-645E83D72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F29D33B-DF8A-B284-DDBB-41DB7D3A5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519C144-259D-20F1-B545-ABE71C0B0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263EF65-D4EA-6DA1-5581-C8F6CC7EC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791896-7A56-48E5-0DA8-4EDF49473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6997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0051C3-00D5-A07F-2812-12956F904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8E591-CBE9-3225-6385-24ACF0364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41C93D5-3398-425A-DE06-A2FC8AE53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66DCE87-A829-28BE-F4AA-CCDC6C003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BC07826-DF7F-A10F-3D10-A38667CF4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936F35B-8C19-3BD2-FACC-3A0B4C630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C82F2DD-A0E6-469F-CB91-97C2A3AA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F67CFE7-3F5C-5A83-B8CE-FF1DB4E87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38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AEFF1F-9099-7173-1E8B-EAF9CD198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17FDB2B-C9CE-D85D-5AD1-5795D11AC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65E1C74-18C3-0FE2-A0EB-FE0DD8E8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18B8185-95AF-1606-8CEB-A2E913DD9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604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42ACCF4-A42F-E1A8-9F86-A3C81BE5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76BFD3F-E8C5-2ED9-C26F-8A795E0FD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B2B7B2A-2DDF-C646-0976-7FF19DD62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47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4996F5-D777-3B11-1B93-230991CA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C5BC5E-8365-6976-563A-74197064E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1353A2-B033-720E-D683-2EF88A8D9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A756AD5-8FFA-81A2-CA22-C8AD97294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FA43130-3452-C164-90E3-E0D9F50C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1EBA797-7C53-892E-BE43-36687B4D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80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780F9B-5B75-76E5-91B7-838CC8A0C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62EA5CC-C455-F938-B23A-F0A4A5EF8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FB9AF12-1166-3BC9-64FB-FDACE2BC8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E325C59-1D31-0951-CF14-A0FFB57B4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E2A8F2B-7D52-542F-4D03-A90FD779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737F25B-7B31-BFAB-DD11-0BC85ADCE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874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6237ADF-1CBE-74CF-67FA-ED48E8E4F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418581-09C0-9873-3143-38726A696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0FB06E-5B86-B9CE-53B4-F1192C63E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38701-5B8C-4C68-BEC6-D2835E57050A}" type="datetimeFigureOut">
              <a:rPr lang="pl-PL" smtClean="0"/>
              <a:t>2023-02-01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D03A044-136B-0BAC-72A0-505C1C715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1141E3E-09CA-E67D-1D92-33786D890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862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634ED4F8-1D5A-3690-CD51-AECC522EEA00}"/>
              </a:ext>
            </a:extLst>
          </p:cNvPr>
          <p:cNvSpPr/>
          <p:nvPr/>
        </p:nvSpPr>
        <p:spPr>
          <a:xfrm>
            <a:off x="578528" y="1936536"/>
            <a:ext cx="11034944" cy="1011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Głównym źródłem ogrzewania Twojego gospodarstwa domowego jest kocioł zasilany paliwami gazowymi, zgłoszony do CEEB. Jeżeli zmieniłeś główne źródło ogrzewania w trakcie 2023 r., refundacja podatku VAT przysługuje Ci od momentu wpisania kotła zasilanego paliwami gazowymi do CEEB.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00A6C16-DBA2-225D-126B-EDDD4733641C}"/>
              </a:ext>
            </a:extLst>
          </p:cNvPr>
          <p:cNvSpPr txBox="1"/>
          <p:nvPr/>
        </p:nvSpPr>
        <p:spPr>
          <a:xfrm>
            <a:off x="3047246" y="445014"/>
            <a:ext cx="60975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dirty="0"/>
              <a:t>Refundacja podatku VAT przysługuje, jeżeli: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C731F5CE-658A-CF4F-05FF-4525755D68E4}"/>
              </a:ext>
            </a:extLst>
          </p:cNvPr>
          <p:cNvSpPr/>
          <p:nvPr/>
        </p:nvSpPr>
        <p:spPr>
          <a:xfrm>
            <a:off x="298579" y="4309638"/>
            <a:ext cx="11383347" cy="9454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Twój średni miesięczny dochód netto nie przekracza 2100 zł, w przypadku gospodarstwa domowego jednoosobowego, lub średni miesięczny dochód netto na osobę nie przekracza 1500 zł, w przypadku gospodarstwa domowego wieloosobowego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7C7F758-E4EE-6FF1-C69E-085EFDC2CD91}"/>
              </a:ext>
            </a:extLst>
          </p:cNvPr>
          <p:cNvSpPr txBox="1"/>
          <p:nvPr/>
        </p:nvSpPr>
        <p:spPr>
          <a:xfrm>
            <a:off x="3047246" y="3429000"/>
            <a:ext cx="60975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000" dirty="0"/>
              <a:t>oraz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9605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AE66CD9C-24D3-1FDA-2415-F62AA203B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441" y="584723"/>
            <a:ext cx="5953125" cy="4019550"/>
          </a:xfrm>
          <a:prstGeom prst="rect">
            <a:avLst/>
          </a:prstGeom>
        </p:spPr>
      </p:pic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26304D29-5A36-0F72-3FD2-02E3556A530B}"/>
              </a:ext>
            </a:extLst>
          </p:cNvPr>
          <p:cNvSpPr/>
          <p:nvPr/>
        </p:nvSpPr>
        <p:spPr>
          <a:xfrm>
            <a:off x="6725147" y="5539691"/>
            <a:ext cx="4007956" cy="7924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 przypadku braku świadczenia alimentów, sekcja Alimenty powinna wskazywać wartość 0,00 zł.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2E47F06F-C271-077B-D03D-70DDA19C14C3}"/>
              </a:ext>
            </a:extLst>
          </p:cNvPr>
          <p:cNvSpPr/>
          <p:nvPr/>
        </p:nvSpPr>
        <p:spPr>
          <a:xfrm>
            <a:off x="7838566" y="3700231"/>
            <a:ext cx="3196378" cy="1146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 przypadku zasądzenia alimentów na rzecz innych osób, powinieneś załączyć odpowiedni załącznik potwierdzający świadczenie tych alimentów.</a:t>
            </a:r>
          </a:p>
        </p:txBody>
      </p: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4144A379-9FEA-8A86-15D0-9EB5F6AD5770}"/>
              </a:ext>
            </a:extLst>
          </p:cNvPr>
          <p:cNvCxnSpPr>
            <a:stCxn id="10" idx="1"/>
          </p:cNvCxnSpPr>
          <p:nvPr/>
        </p:nvCxnSpPr>
        <p:spPr>
          <a:xfrm flipH="1" flipV="1">
            <a:off x="4358936" y="4696287"/>
            <a:ext cx="2366211" cy="12396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id="{082A21EE-4209-1DF7-B00E-36719F64A53C}"/>
              </a:ext>
            </a:extLst>
          </p:cNvPr>
          <p:cNvCxnSpPr>
            <a:cxnSpLocks/>
          </p:cNvCxnSpPr>
          <p:nvPr/>
        </p:nvCxnSpPr>
        <p:spPr>
          <a:xfrm flipH="1">
            <a:off x="4509856" y="4273719"/>
            <a:ext cx="3328710" cy="1118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02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3FAD673F-3EAF-1178-CDBB-4E9C594F2A7A}"/>
              </a:ext>
            </a:extLst>
          </p:cNvPr>
          <p:cNvSpPr/>
          <p:nvPr/>
        </p:nvSpPr>
        <p:spPr>
          <a:xfrm>
            <a:off x="7938459" y="1310753"/>
            <a:ext cx="3877720" cy="621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Załączniki 1A oraz 1B to załączniki fakultatywne, załączane są wraz z załącznikiem nr 1.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52BC001A-CA0A-F412-1063-6C2C75E06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128" y="304800"/>
            <a:ext cx="6115050" cy="6553200"/>
          </a:xfrm>
          <a:prstGeom prst="rect">
            <a:avLst/>
          </a:prstGeom>
        </p:spPr>
      </p:pic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59C9B023-C0D1-7E1D-43C6-DD521FB836D8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7286625" y="1182027"/>
            <a:ext cx="651834" cy="4394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id="{C31391C0-AD4B-655D-D1C7-B61FB1DD57A8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7286625" y="1621472"/>
            <a:ext cx="651834" cy="11261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18021283-C02C-C3F4-C34C-D95D0A5481B3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5848350" y="2054717"/>
            <a:ext cx="2259709" cy="13969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rostokąt: zaokrąglone rogi 20">
            <a:extLst>
              <a:ext uri="{FF2B5EF4-FFF2-40B4-BE49-F238E27FC236}">
                <a16:creationId xmlns:a16="http://schemas.microsoft.com/office/drawing/2014/main" id="{608727FD-C0E1-E708-7641-95A70B57B2A3}"/>
              </a:ext>
            </a:extLst>
          </p:cNvPr>
          <p:cNvSpPr/>
          <p:nvPr/>
        </p:nvSpPr>
        <p:spPr>
          <a:xfrm>
            <a:off x="8108059" y="2941187"/>
            <a:ext cx="3308070" cy="1020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 nr 1A wypełnia się jedynie dla członków gospodarstwa domowego uzyskujących dochody nie podlegające opodatkowaniu podatkiem dochodowym.</a:t>
            </a:r>
          </a:p>
        </p:txBody>
      </p:sp>
      <p:cxnSp>
        <p:nvCxnSpPr>
          <p:cNvPr id="24" name="Łącznik prosty ze strzałką 23">
            <a:extLst>
              <a:ext uri="{FF2B5EF4-FFF2-40B4-BE49-F238E27FC236}">
                <a16:creationId xmlns:a16="http://schemas.microsoft.com/office/drawing/2014/main" id="{1854AAF8-EA02-5BE8-F4F0-E940639A58B7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2752170" y="3526097"/>
            <a:ext cx="5517814" cy="11999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rostokąt: zaokrąglone rogi 27">
            <a:extLst>
              <a:ext uri="{FF2B5EF4-FFF2-40B4-BE49-F238E27FC236}">
                <a16:creationId xmlns:a16="http://schemas.microsoft.com/office/drawing/2014/main" id="{FCCFCBA8-E4E2-5CA0-E3B3-51D6601388EE}"/>
              </a:ext>
            </a:extLst>
          </p:cNvPr>
          <p:cNvSpPr/>
          <p:nvPr/>
        </p:nvSpPr>
        <p:spPr>
          <a:xfrm>
            <a:off x="8269984" y="4215595"/>
            <a:ext cx="3308070" cy="1020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 nr 1B wypełnia się jedynie dla członków gospodarstwa domowego uzyskujących dochody z gospodarstwa rolnego. </a:t>
            </a:r>
          </a:p>
        </p:txBody>
      </p:sp>
    </p:spTree>
    <p:extLst>
      <p:ext uri="{BB962C8B-B14F-4D97-AF65-F5344CB8AC3E}">
        <p14:creationId xmlns:p14="http://schemas.microsoft.com/office/powerpoint/2010/main" val="2190376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84CDAC4E-48AA-8D8E-6DED-B5209102D050}"/>
              </a:ext>
            </a:extLst>
          </p:cNvPr>
          <p:cNvSpPr/>
          <p:nvPr/>
        </p:nvSpPr>
        <p:spPr>
          <a:xfrm>
            <a:off x="7699315" y="2881174"/>
            <a:ext cx="3655779" cy="13427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Katalog dochodów niepodlegających opodatkowaniu jest szeroki. W przypadku uzyskiwania takich dochodów, powinien zostać załączony odpowiedni załącznik potwierdzających wysokość takich dochodów.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33EC3A61-C188-2D99-3E95-85612D506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326" y="400050"/>
            <a:ext cx="5943600" cy="6057900"/>
          </a:xfrm>
          <a:prstGeom prst="rect">
            <a:avLst/>
          </a:prstGeom>
        </p:spPr>
      </p:pic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4CDA70A5-08CF-EDC6-3D52-A0EC0BA4AB23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4733925" y="1771650"/>
            <a:ext cx="2965390" cy="17808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717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az 21">
            <a:extLst>
              <a:ext uri="{FF2B5EF4-FFF2-40B4-BE49-F238E27FC236}">
                <a16:creationId xmlns:a16="http://schemas.microsoft.com/office/drawing/2014/main" id="{D37E5342-A890-FE67-09BA-85EA60690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527" y="0"/>
            <a:ext cx="5648803" cy="6858000"/>
          </a:xfrm>
          <a:prstGeom prst="rect">
            <a:avLst/>
          </a:prstGeom>
        </p:spPr>
      </p:pic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9ED83AAD-581A-BA01-27B8-0CEABAFA2D1C}"/>
              </a:ext>
            </a:extLst>
          </p:cNvPr>
          <p:cNvSpPr/>
          <p:nvPr/>
        </p:nvSpPr>
        <p:spPr>
          <a:xfrm>
            <a:off x="7822694" y="4407765"/>
            <a:ext cx="3655779" cy="13427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Katalog dochodów niepodlegających opodatkowaniu jest szeroki. W przypadku uzyskiwania takich dochodów, powinien zostać załączony odpowiedni załącznik potwierdzających wysokość takich dochodów.</a:t>
            </a:r>
          </a:p>
        </p:txBody>
      </p: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1AC8C3F6-28F9-40D7-68C7-6EEC3904A6B4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3959441" y="3364636"/>
            <a:ext cx="3863253" cy="17145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48A69155-F057-39BB-55D8-2EF6E081E70F}"/>
              </a:ext>
            </a:extLst>
          </p:cNvPr>
          <p:cNvSpPr/>
          <p:nvPr/>
        </p:nvSpPr>
        <p:spPr>
          <a:xfrm>
            <a:off x="7264866" y="343454"/>
            <a:ext cx="3549617" cy="770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 tym polu powinien zostać wskazany rok, odpowiedni do terminu składania wniosku.</a:t>
            </a:r>
          </a:p>
        </p:txBody>
      </p: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8421508A-BFCA-B1F9-3A4B-60AB77393886}"/>
              </a:ext>
            </a:extLst>
          </p:cNvPr>
          <p:cNvCxnSpPr>
            <a:stCxn id="14" idx="1"/>
          </p:cNvCxnSpPr>
          <p:nvPr/>
        </p:nvCxnSpPr>
        <p:spPr>
          <a:xfrm flipH="1">
            <a:off x="2629271" y="728523"/>
            <a:ext cx="4635595" cy="6158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52DFCA59-A337-32D5-DA41-000C087C291C}"/>
              </a:ext>
            </a:extLst>
          </p:cNvPr>
          <p:cNvSpPr/>
          <p:nvPr/>
        </p:nvSpPr>
        <p:spPr>
          <a:xfrm>
            <a:off x="8149361" y="1469259"/>
            <a:ext cx="2665122" cy="9088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Dochody znajdujące się w tym polu powinny stanowić sumę dochodów wskazanych poniżej.</a:t>
            </a:r>
          </a:p>
        </p:txBody>
      </p: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id="{092AA6CD-81E5-398B-E857-B5AE5F80A0B5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4497707" y="1923685"/>
            <a:ext cx="3651654" cy="16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>
            <a:extLst>
              <a:ext uri="{FF2B5EF4-FFF2-40B4-BE49-F238E27FC236}">
                <a16:creationId xmlns:a16="http://schemas.microsoft.com/office/drawing/2014/main" id="{73657F80-0228-ADEA-D6DF-769E2C0685CE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2133600" y="1923685"/>
            <a:ext cx="6015761" cy="7052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823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004C8001-872A-19B7-9134-8974F6AA05D1}"/>
              </a:ext>
            </a:extLst>
          </p:cNvPr>
          <p:cNvSpPr/>
          <p:nvPr/>
        </p:nvSpPr>
        <p:spPr>
          <a:xfrm>
            <a:off x="7956745" y="4789702"/>
            <a:ext cx="3377243" cy="1495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Zgodnie z obwieszczeniem Prezesa Głównego Urzędu Statystycznego z dnia 22 września 2022 r. przeciętny dochód z pracy w indywidualnych gospodarstwach rolnych z 1 ha przeliczeniowego wyniósł w 2021 r. 3.288 zł (jest to dochód roczny).</a:t>
            </a:r>
          </a:p>
        </p:txBody>
      </p:sp>
      <p:sp>
        <p:nvSpPr>
          <p:cNvPr id="21" name="Prostokąt: zaokrąglone rogi 20">
            <a:extLst>
              <a:ext uri="{FF2B5EF4-FFF2-40B4-BE49-F238E27FC236}">
                <a16:creationId xmlns:a16="http://schemas.microsoft.com/office/drawing/2014/main" id="{F796C0ED-03EE-C64F-2B4D-26B65383C0A2}"/>
              </a:ext>
            </a:extLst>
          </p:cNvPr>
          <p:cNvSpPr/>
          <p:nvPr/>
        </p:nvSpPr>
        <p:spPr>
          <a:xfrm>
            <a:off x="7617986" y="198944"/>
            <a:ext cx="4269214" cy="1677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 nr 1B wypełniany jest jedynie dla członków gospodarstwa domowego uzyskujących dochód z gospodarstwa rolnego. W przypadku posiadania prawa własności go gruntów przez dwie osoby znajdujące się w tym samym gospodarstwie domowym, należy wpisać dane jednej z tych osób.</a:t>
            </a:r>
          </a:p>
        </p:txBody>
      </p: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D51E9212-6838-8A7A-0F4A-1EFC68952960}"/>
              </a:ext>
            </a:extLst>
          </p:cNvPr>
          <p:cNvSpPr/>
          <p:nvPr/>
        </p:nvSpPr>
        <p:spPr>
          <a:xfrm>
            <a:off x="7745166" y="2806949"/>
            <a:ext cx="2824126" cy="10522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Jeżeli wniosek składany jest po raz pierwszy przed 31 lipca 2023 r., dochód określany jest na podstawie dochodu w 2021 r.</a:t>
            </a:r>
          </a:p>
        </p:txBody>
      </p:sp>
      <p:pic>
        <p:nvPicPr>
          <p:cNvPr id="27" name="Obraz 26">
            <a:extLst>
              <a:ext uri="{FF2B5EF4-FFF2-40B4-BE49-F238E27FC236}">
                <a16:creationId xmlns:a16="http://schemas.microsoft.com/office/drawing/2014/main" id="{16125804-1619-0931-427C-52204FEA5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223" y="0"/>
            <a:ext cx="4660777" cy="6858000"/>
          </a:xfrm>
          <a:prstGeom prst="rect">
            <a:avLst/>
          </a:prstGeom>
        </p:spPr>
      </p:pic>
      <p:cxnSp>
        <p:nvCxnSpPr>
          <p:cNvPr id="33" name="Łącznik prosty ze strzałką 32">
            <a:extLst>
              <a:ext uri="{FF2B5EF4-FFF2-40B4-BE49-F238E27FC236}">
                <a16:creationId xmlns:a16="http://schemas.microsoft.com/office/drawing/2014/main" id="{3EE9D57B-8B0F-7C6F-B035-ED43C5A31659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3133725" y="3333064"/>
            <a:ext cx="4611441" cy="15476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ze strzałką 36">
            <a:extLst>
              <a:ext uri="{FF2B5EF4-FFF2-40B4-BE49-F238E27FC236}">
                <a16:creationId xmlns:a16="http://schemas.microsoft.com/office/drawing/2014/main" id="{47E54006-A561-E91B-7037-C14040DE7BA6}"/>
              </a:ext>
            </a:extLst>
          </p:cNvPr>
          <p:cNvCxnSpPr>
            <a:cxnSpLocks/>
            <a:stCxn id="18" idx="1"/>
          </p:cNvCxnSpPr>
          <p:nvPr/>
        </p:nvCxnSpPr>
        <p:spPr>
          <a:xfrm flipH="1">
            <a:off x="4762500" y="5537392"/>
            <a:ext cx="3194245" cy="2402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>
            <a:extLst>
              <a:ext uri="{FF2B5EF4-FFF2-40B4-BE49-F238E27FC236}">
                <a16:creationId xmlns:a16="http://schemas.microsoft.com/office/drawing/2014/main" id="{92ED9899-6E64-FD5C-D4F1-0AD1C1145173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5638800" y="569714"/>
            <a:ext cx="1979186" cy="4679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435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trzałka: w dół 30">
            <a:extLst>
              <a:ext uri="{FF2B5EF4-FFF2-40B4-BE49-F238E27FC236}">
                <a16:creationId xmlns:a16="http://schemas.microsoft.com/office/drawing/2014/main" id="{1D202610-46E3-D2BC-7912-168C6528604D}"/>
              </a:ext>
            </a:extLst>
          </p:cNvPr>
          <p:cNvSpPr/>
          <p:nvPr/>
        </p:nvSpPr>
        <p:spPr>
          <a:xfrm>
            <a:off x="8478561" y="4276725"/>
            <a:ext cx="521909" cy="13093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: zaokrąglone rogi 15">
            <a:extLst>
              <a:ext uri="{FF2B5EF4-FFF2-40B4-BE49-F238E27FC236}">
                <a16:creationId xmlns:a16="http://schemas.microsoft.com/office/drawing/2014/main" id="{7B818A65-7E2F-88E9-414C-B0AED792491A}"/>
              </a:ext>
            </a:extLst>
          </p:cNvPr>
          <p:cNvSpPr/>
          <p:nvPr/>
        </p:nvSpPr>
        <p:spPr>
          <a:xfrm>
            <a:off x="5280044" y="584265"/>
            <a:ext cx="3189254" cy="13141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u="sng" dirty="0"/>
              <a:t>Wniosek składany do 29 lutego 2024 r., nie musi być złożony w terminie 30 dni od otrzymania faktury.</a:t>
            </a:r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D12D6280-54B7-9660-D990-9BFFAFA4B8C7}"/>
              </a:ext>
            </a:extLst>
          </p:cNvPr>
          <p:cNvSpPr/>
          <p:nvPr/>
        </p:nvSpPr>
        <p:spPr>
          <a:xfrm>
            <a:off x="8568529" y="364076"/>
            <a:ext cx="3614351" cy="1873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Rekompensata podatku VAT przysługuje za dostarczone paliwa gazowe w 2023 r. Oznacza to, że załączona faktura powinna obejmować rzeczywisty odczyt gazomierza. </a:t>
            </a:r>
            <a:r>
              <a:rPr lang="pl-PL" sz="1400" u="sng" dirty="0"/>
              <a:t>Faktura prognozowana nie jest podstawą do wypłaty refundacji podatku VAT.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Prostokąt: zaokrąglone rogi 18">
                <a:extLst>
                  <a:ext uri="{FF2B5EF4-FFF2-40B4-BE49-F238E27FC236}">
                    <a16:creationId xmlns:a16="http://schemas.microsoft.com/office/drawing/2014/main" id="{8CE5B895-1BE4-9829-AFA7-052AA57E355D}"/>
                  </a:ext>
                </a:extLst>
              </p:cNvPr>
              <p:cNvSpPr/>
              <p:nvPr/>
            </p:nvSpPr>
            <p:spPr>
              <a:xfrm>
                <a:off x="6874671" y="5586094"/>
                <a:ext cx="3614351" cy="111432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b="0" i="1" dirty="0">
                    <a:latin typeface="Cambria Math" panose="02040503050406030204" pitchFamily="18" charset="0"/>
                  </a:rPr>
                  <a:t>Sposób obliczania:</a:t>
                </a:r>
                <a:br>
                  <a:rPr lang="pl-PL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2200 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𝑘𝑊h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 × 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44</m:t>
                          </m:r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71</m:t>
                          </m:r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=1363,38 </m:t>
                      </m:r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𝑘𝑊h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9" name="Prostokąt: zaokrąglone rogi 18">
                <a:extLst>
                  <a:ext uri="{FF2B5EF4-FFF2-40B4-BE49-F238E27FC236}">
                    <a16:creationId xmlns:a16="http://schemas.microsoft.com/office/drawing/2014/main" id="{8CE5B895-1BE4-9829-AFA7-052AA57E35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671" y="5586094"/>
                <a:ext cx="3614351" cy="111432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Obraz 25">
            <a:extLst>
              <a:ext uri="{FF2B5EF4-FFF2-40B4-BE49-F238E27FC236}">
                <a16:creationId xmlns:a16="http://schemas.microsoft.com/office/drawing/2014/main" id="{73366435-C245-6E3C-7A10-BAACD1C409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37" y="157578"/>
            <a:ext cx="5143091" cy="6542843"/>
          </a:xfrm>
          <a:prstGeom prst="rect">
            <a:avLst/>
          </a:prstGeom>
        </p:spPr>
      </p:pic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FD113C92-3CD2-72F9-37FB-76F9229F5262}"/>
              </a:ext>
            </a:extLst>
          </p:cNvPr>
          <p:cNvSpPr/>
          <p:nvPr/>
        </p:nvSpPr>
        <p:spPr>
          <a:xfrm>
            <a:off x="6647741" y="2713683"/>
            <a:ext cx="4183551" cy="1710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/>
              <a:t>Przykład: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Okres pomiędzy rzeczywistymi odczytami (05.12.2022-13.02.2023) wynosi 71 dni.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Liczba dni w 2023 r., za którą przysługuje rekompensata podatku VAT wynosi: 44 dni.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Rzeczywiste zużycie paliw gazowych: 2 200 kWh</a:t>
            </a:r>
          </a:p>
        </p:txBody>
      </p:sp>
    </p:spTree>
    <p:extLst>
      <p:ext uri="{BB962C8B-B14F-4D97-AF65-F5344CB8AC3E}">
        <p14:creationId xmlns:p14="http://schemas.microsoft.com/office/powerpoint/2010/main" val="410551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94471822-45AA-1DD1-5409-C0F7AED4D989}"/>
              </a:ext>
            </a:extLst>
          </p:cNvPr>
          <p:cNvSpPr/>
          <p:nvPr/>
        </p:nvSpPr>
        <p:spPr>
          <a:xfrm>
            <a:off x="8128817" y="700749"/>
            <a:ext cx="3767090" cy="7063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 nr 3 należy wypełnić jedynie, gdy wniosek składany jest po dniu 29 lutego 2024 r.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BEEE0F99-004C-9BC9-18C2-42FDA873D1C3}"/>
              </a:ext>
            </a:extLst>
          </p:cNvPr>
          <p:cNvSpPr/>
          <p:nvPr/>
        </p:nvSpPr>
        <p:spPr>
          <a:xfrm>
            <a:off x="8281556" y="3812382"/>
            <a:ext cx="3614351" cy="884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Wniosek składany po dniu 29 lutego 2024 r. może obejmować jedynie fakturę, która została przesłana w ciągu ostatnich 30 dni.</a:t>
            </a: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2A940615-0611-043C-331D-49A5E58E9199}"/>
              </a:ext>
            </a:extLst>
          </p:cNvPr>
          <p:cNvSpPr/>
          <p:nvPr/>
        </p:nvSpPr>
        <p:spPr>
          <a:xfrm>
            <a:off x="6096000" y="2130344"/>
            <a:ext cx="3614351" cy="9587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Do 29 lutego  wniosek może obejmować faktury otrzymane od dnia 1 stycznia 2023 r. do 29 lutego 2024 r. </a:t>
            </a:r>
          </a:p>
        </p:txBody>
      </p:sp>
      <p:pic>
        <p:nvPicPr>
          <p:cNvPr id="23" name="Obraz 22">
            <a:extLst>
              <a:ext uri="{FF2B5EF4-FFF2-40B4-BE49-F238E27FC236}">
                <a16:creationId xmlns:a16="http://schemas.microsoft.com/office/drawing/2014/main" id="{B48F1DDB-BD82-8886-6032-35B69BBA0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318386"/>
            <a:ext cx="5810250" cy="6394280"/>
          </a:xfrm>
          <a:prstGeom prst="rect">
            <a:avLst/>
          </a:prstGeom>
        </p:spPr>
      </p:pic>
      <p:sp>
        <p:nvSpPr>
          <p:cNvPr id="24" name="Prostokąt: zaokrąglone rogi 23">
            <a:extLst>
              <a:ext uri="{FF2B5EF4-FFF2-40B4-BE49-F238E27FC236}">
                <a16:creationId xmlns:a16="http://schemas.microsoft.com/office/drawing/2014/main" id="{E8465007-523D-1FC2-6E9F-CC6244AB2CD3}"/>
              </a:ext>
            </a:extLst>
          </p:cNvPr>
          <p:cNvSpPr/>
          <p:nvPr/>
        </p:nvSpPr>
        <p:spPr>
          <a:xfrm>
            <a:off x="5912624" y="5419817"/>
            <a:ext cx="4176108" cy="7155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Informacja o załączeniu załącznika nr 3 oraz numerze faktury powinna znajdować się we wniosku.</a:t>
            </a:r>
          </a:p>
        </p:txBody>
      </p:sp>
    </p:spTree>
    <p:extLst>
      <p:ext uri="{BB962C8B-B14F-4D97-AF65-F5344CB8AC3E}">
        <p14:creationId xmlns:p14="http://schemas.microsoft.com/office/powerpoint/2010/main" val="304094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634ED4F8-1D5A-3690-CD51-AECC522EEA00}"/>
              </a:ext>
            </a:extLst>
          </p:cNvPr>
          <p:cNvSpPr/>
          <p:nvPr/>
        </p:nvSpPr>
        <p:spPr>
          <a:xfrm>
            <a:off x="478991" y="895971"/>
            <a:ext cx="11034941" cy="5068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D770CBCB-9387-5E2A-6799-1AD2272A9ED6}"/>
              </a:ext>
            </a:extLst>
          </p:cNvPr>
          <p:cNvSpPr/>
          <p:nvPr/>
        </p:nvSpPr>
        <p:spPr>
          <a:xfrm>
            <a:off x="478988" y="1573259"/>
            <a:ext cx="11034944" cy="8212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Twój średni miesięczny dochód netto przekracza 2100 zł, w przypadku gospodarstwa domowego jednoosobowego, lub średni miesięczny dochód netto na osobę przekracza 1500 zł, w przypadku gospodarstwa domowego wieloosobowego.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1FD53803-D4DA-418A-803C-EFD7DD8ECD38}"/>
              </a:ext>
            </a:extLst>
          </p:cNvPr>
          <p:cNvSpPr/>
          <p:nvPr/>
        </p:nvSpPr>
        <p:spPr>
          <a:xfrm>
            <a:off x="478988" y="2564902"/>
            <a:ext cx="11034944" cy="552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Nie jesteś stroną umowy z przedsiębiorstwem energetycznym, które dostarcza paliwa gazowe.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98939B48-0D6A-FEEB-C0CE-298F55B15353}"/>
              </a:ext>
            </a:extLst>
          </p:cNvPr>
          <p:cNvSpPr/>
          <p:nvPr/>
        </p:nvSpPr>
        <p:spPr>
          <a:xfrm>
            <a:off x="478988" y="3287669"/>
            <a:ext cx="11034944" cy="3355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Nie zgłosiłeś kotła zasilanego paliwami gazowymi do CEEB.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C85F1EE-48EB-8C49-3960-72757B4D9A7C}"/>
              </a:ext>
            </a:extLst>
          </p:cNvPr>
          <p:cNvSpPr txBox="1"/>
          <p:nvPr/>
        </p:nvSpPr>
        <p:spPr>
          <a:xfrm>
            <a:off x="3089376" y="150920"/>
            <a:ext cx="6013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dirty="0"/>
              <a:t>Refundacja podatku VAT nie przysługuje, jeżeli: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DF8A4EC-1BF2-47AC-09B8-515F04544563}"/>
              </a:ext>
            </a:extLst>
          </p:cNvPr>
          <p:cNvSpPr txBox="1"/>
          <p:nvPr/>
        </p:nvSpPr>
        <p:spPr>
          <a:xfrm>
            <a:off x="478997" y="926031"/>
            <a:ext cx="11034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Paliwa gazowe służą Ci jedynie do gotowania lub podgrzewania wody użytkowej. 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66C21D16-9958-2BB1-ECAB-4B44FE0388D5}"/>
              </a:ext>
            </a:extLst>
          </p:cNvPr>
          <p:cNvSpPr/>
          <p:nvPr/>
        </p:nvSpPr>
        <p:spPr>
          <a:xfrm>
            <a:off x="478988" y="3793697"/>
            <a:ext cx="11034944" cy="3638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Korzystasz z miejskiej sieci ciepłowniczej.</a:t>
            </a: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DD933140-18AF-AA31-542B-DC81592DE29E}"/>
              </a:ext>
            </a:extLst>
          </p:cNvPr>
          <p:cNvSpPr/>
          <p:nvPr/>
        </p:nvSpPr>
        <p:spPr>
          <a:xfrm>
            <a:off x="478988" y="4327962"/>
            <a:ext cx="11034944" cy="444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Korzystasz z kotła zasilanego LPG.</a:t>
            </a:r>
          </a:p>
        </p:txBody>
      </p:sp>
    </p:spTree>
    <p:extLst>
      <p:ext uri="{BB962C8B-B14F-4D97-AF65-F5344CB8AC3E}">
        <p14:creationId xmlns:p14="http://schemas.microsoft.com/office/powerpoint/2010/main" val="2309897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Obraz 41">
            <a:extLst>
              <a:ext uri="{FF2B5EF4-FFF2-40B4-BE49-F238E27FC236}">
                <a16:creationId xmlns:a16="http://schemas.microsoft.com/office/drawing/2014/main" id="{E698C87E-4403-A2E1-8538-55039B6A6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55" y="0"/>
            <a:ext cx="4678035" cy="6858000"/>
          </a:xfrm>
          <a:prstGeom prst="rect">
            <a:avLst/>
          </a:prstGeom>
        </p:spPr>
      </p:pic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C96F3B60-B1C1-CF82-9397-4276941B865C}"/>
              </a:ext>
            </a:extLst>
          </p:cNvPr>
          <p:cNvSpPr/>
          <p:nvPr/>
        </p:nvSpPr>
        <p:spPr>
          <a:xfrm>
            <a:off x="7711338" y="375027"/>
            <a:ext cx="3758612" cy="9915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525AD15-CB90-633F-D1D6-1EBDD042F242}"/>
              </a:ext>
            </a:extLst>
          </p:cNvPr>
          <p:cNvSpPr txBox="1"/>
          <p:nvPr/>
        </p:nvSpPr>
        <p:spPr>
          <a:xfrm>
            <a:off x="7711338" y="393760"/>
            <a:ext cx="3758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Dotyczy to wniosków złożonych w formie papierowej. Jeżeli wniosek został wypełniony i wydrukowany oraz zapewnia czytelność, nie ma potrzeby korygowania wniosku.</a:t>
            </a:r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585F400F-F15E-A0BA-B53E-70B189603756}"/>
              </a:ext>
            </a:extLst>
          </p:cNvPr>
          <p:cNvSpPr/>
          <p:nvPr/>
        </p:nvSpPr>
        <p:spPr>
          <a:xfrm>
            <a:off x="7475000" y="4043620"/>
            <a:ext cx="3692372" cy="616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99E488F-1D35-C4BB-BED4-4724BF59357F}"/>
              </a:ext>
            </a:extLst>
          </p:cNvPr>
          <p:cNvSpPr txBox="1"/>
          <p:nvPr/>
        </p:nvSpPr>
        <p:spPr>
          <a:xfrm>
            <a:off x="7475000" y="4091580"/>
            <a:ext cx="3772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Upewnij się, że dane w sekcji Twoje dane są tymi samymi danymi, które znajdują się na fakturze. </a:t>
            </a:r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7E151EFC-2B31-8AD8-2F33-2D16987C74CF}"/>
              </a:ext>
            </a:extLst>
          </p:cNvPr>
          <p:cNvSpPr/>
          <p:nvPr/>
        </p:nvSpPr>
        <p:spPr>
          <a:xfrm>
            <a:off x="7711338" y="1743825"/>
            <a:ext cx="3692372" cy="1338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>
                <a:solidFill>
                  <a:schemeClr val="bg1"/>
                </a:solidFill>
              </a:rPr>
              <a:t>Domyślnie urzędem do którego składasz wniosek jest Urząd Miasta lub Gminy. Jednak Gmina może delegować do wykonania tego zadania podległe sobie jednostki np. Miejski Ośrodek Pomocy Społecznej.</a:t>
            </a:r>
          </a:p>
        </p:txBody>
      </p:sp>
      <p:cxnSp>
        <p:nvCxnSpPr>
          <p:cNvPr id="20" name="Łącznik prosty ze strzałką 19">
            <a:extLst>
              <a:ext uri="{FF2B5EF4-FFF2-40B4-BE49-F238E27FC236}">
                <a16:creationId xmlns:a16="http://schemas.microsoft.com/office/drawing/2014/main" id="{D7A10B68-1B3A-DB39-6267-35E92F1326BF}"/>
              </a:ext>
            </a:extLst>
          </p:cNvPr>
          <p:cNvCxnSpPr>
            <a:cxnSpLocks/>
          </p:cNvCxnSpPr>
          <p:nvPr/>
        </p:nvCxnSpPr>
        <p:spPr>
          <a:xfrm flipH="1">
            <a:off x="3835153" y="1123928"/>
            <a:ext cx="3919692" cy="7888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FC312E1C-57C2-16BF-CC77-FDAA1923D6FC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4480663" y="2412978"/>
            <a:ext cx="3230675" cy="6691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49B9B2AB-DE4C-7C84-FABA-8A07E79CFB27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3153747" y="4353190"/>
            <a:ext cx="4321253" cy="1495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rostokąt: zaokrąglone rogi 24">
            <a:extLst>
              <a:ext uri="{FF2B5EF4-FFF2-40B4-BE49-F238E27FC236}">
                <a16:creationId xmlns:a16="http://schemas.microsoft.com/office/drawing/2014/main" id="{EA5C83CB-22F3-222B-B727-E92EDB9BE7CE}"/>
              </a:ext>
            </a:extLst>
          </p:cNvPr>
          <p:cNvSpPr/>
          <p:nvPr/>
        </p:nvSpPr>
        <p:spPr>
          <a:xfrm>
            <a:off x="8375383" y="5180694"/>
            <a:ext cx="2926668" cy="9915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115F708C-55D1-75CA-3E43-B1BC3C34B413}"/>
              </a:ext>
            </a:extLst>
          </p:cNvPr>
          <p:cNvSpPr txBox="1"/>
          <p:nvPr/>
        </p:nvSpPr>
        <p:spPr>
          <a:xfrm>
            <a:off x="8375383" y="5180694"/>
            <a:ext cx="30945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Pole dotyczące serii i numeru dowodu stwierdzającego tożsamość jest nieobowiązkowe. Podanie wyłącznie numeru PESEL jest wystarczające.</a:t>
            </a:r>
          </a:p>
        </p:txBody>
      </p:sp>
      <p:cxnSp>
        <p:nvCxnSpPr>
          <p:cNvPr id="27" name="Łącznik prosty ze strzałką 26">
            <a:extLst>
              <a:ext uri="{FF2B5EF4-FFF2-40B4-BE49-F238E27FC236}">
                <a16:creationId xmlns:a16="http://schemas.microsoft.com/office/drawing/2014/main" id="{54CBA5D4-38B5-ABDA-C500-F741FEAF22DF}"/>
              </a:ext>
            </a:extLst>
          </p:cNvPr>
          <p:cNvCxnSpPr>
            <a:cxnSpLocks/>
            <a:stCxn id="26" idx="1"/>
          </p:cNvCxnSpPr>
          <p:nvPr/>
        </p:nvCxnSpPr>
        <p:spPr>
          <a:xfrm flipH="1">
            <a:off x="6052457" y="5657748"/>
            <a:ext cx="2322926" cy="8064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>
            <a:extLst>
              <a:ext uri="{FF2B5EF4-FFF2-40B4-BE49-F238E27FC236}">
                <a16:creationId xmlns:a16="http://schemas.microsoft.com/office/drawing/2014/main" id="{9C31535A-39D6-40F2-2602-A8216A4360B9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3402563" y="4353190"/>
            <a:ext cx="4072437" cy="6214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80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4F868B68-B4D8-C24A-4BDB-985F6367AAAA}"/>
              </a:ext>
            </a:extLst>
          </p:cNvPr>
          <p:cNvSpPr/>
          <p:nvPr/>
        </p:nvSpPr>
        <p:spPr>
          <a:xfrm>
            <a:off x="8121809" y="633713"/>
            <a:ext cx="3483722" cy="1674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70DB563E-DFDE-128A-1EBB-5A91543A2BC5}"/>
              </a:ext>
            </a:extLst>
          </p:cNvPr>
          <p:cNvSpPr txBox="1"/>
          <p:nvPr/>
        </p:nvSpPr>
        <p:spPr>
          <a:xfrm>
            <a:off x="8121809" y="633713"/>
            <a:ext cx="36143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Dane w tej sekcji są nieobowiązkowe, pomogą one jednak w kontakcie z Tobą w przypadku konieczności uzupełnienia wniosku, lub przekazania informacji o przyznaniu rekompensaty podatku VAT. Aby usprawnić komunikację pomiędzy urzędem a obywatelem, zalecane jest wypełnienie tej sekcji.</a:t>
            </a: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E092A889-6905-D43B-27AE-5B5DA920D5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939"/>
          <a:stretch/>
        </p:blipFill>
        <p:spPr>
          <a:xfrm>
            <a:off x="1246887" y="287483"/>
            <a:ext cx="5346958" cy="6489577"/>
          </a:xfrm>
          <a:prstGeom prst="rect">
            <a:avLst/>
          </a:prstGeom>
        </p:spPr>
      </p:pic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EC68CE0C-34C4-1ECB-AAB7-53ED73C370F1}"/>
              </a:ext>
            </a:extLst>
          </p:cNvPr>
          <p:cNvSpPr/>
          <p:nvPr/>
        </p:nvSpPr>
        <p:spPr>
          <a:xfrm>
            <a:off x="7299507" y="4468845"/>
            <a:ext cx="3285878" cy="13112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D4FCC35-CC71-250F-399A-57DD791C8DD7}"/>
              </a:ext>
            </a:extLst>
          </p:cNvPr>
          <p:cNvSpPr txBox="1"/>
          <p:nvPr/>
        </p:nvSpPr>
        <p:spPr>
          <a:xfrm>
            <a:off x="7327356" y="4542888"/>
            <a:ext cx="32914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Aby otrzymać refundację podatku VAT, adres gospodarstwa domowego musi widnieć w centralnej ewidencji emisyjności budynku(CEEB) z źródłem ogrzewania zasilanym paliwami gazowymi.</a:t>
            </a:r>
          </a:p>
        </p:txBody>
      </p: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4278B25B-1C96-E4F7-6F39-35FFD5F128D2}"/>
              </a:ext>
            </a:extLst>
          </p:cNvPr>
          <p:cNvCxnSpPr>
            <a:cxnSpLocks/>
          </p:cNvCxnSpPr>
          <p:nvPr/>
        </p:nvCxnSpPr>
        <p:spPr>
          <a:xfrm flipH="1">
            <a:off x="3266983" y="918370"/>
            <a:ext cx="4854826" cy="3511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>
            <a:extLst>
              <a:ext uri="{FF2B5EF4-FFF2-40B4-BE49-F238E27FC236}">
                <a16:creationId xmlns:a16="http://schemas.microsoft.com/office/drawing/2014/main" id="{B4BE9CD4-E752-8ED9-85E4-6C2651703018}"/>
              </a:ext>
            </a:extLst>
          </p:cNvPr>
          <p:cNvCxnSpPr>
            <a:cxnSpLocks/>
          </p:cNvCxnSpPr>
          <p:nvPr/>
        </p:nvCxnSpPr>
        <p:spPr>
          <a:xfrm flipH="1" flipV="1">
            <a:off x="3266983" y="1876117"/>
            <a:ext cx="4854826" cy="1479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3317C643-C6CD-842E-E13F-C99B1FE0537A}"/>
              </a:ext>
            </a:extLst>
          </p:cNvPr>
          <p:cNvCxnSpPr>
            <a:cxnSpLocks/>
          </p:cNvCxnSpPr>
          <p:nvPr/>
        </p:nvCxnSpPr>
        <p:spPr>
          <a:xfrm flipH="1">
            <a:off x="2471011" y="5343331"/>
            <a:ext cx="4856345" cy="4367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id="{F93529DE-F31D-2114-341F-4E416C2BA28F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2409723" y="5127664"/>
            <a:ext cx="4917633" cy="14295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00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1A499665-27F1-8161-5545-D210785BB712}"/>
              </a:ext>
            </a:extLst>
          </p:cNvPr>
          <p:cNvSpPr/>
          <p:nvPr/>
        </p:nvSpPr>
        <p:spPr>
          <a:xfrm>
            <a:off x="8086347" y="404859"/>
            <a:ext cx="3404746" cy="16625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FC882D6-C729-4D9D-A496-CF0941971437}"/>
              </a:ext>
            </a:extLst>
          </p:cNvPr>
          <p:cNvSpPr txBox="1"/>
          <p:nvPr/>
        </p:nvSpPr>
        <p:spPr>
          <a:xfrm>
            <a:off x="8085247" y="475484"/>
            <a:ext cx="340474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Dane w tej sekcji są nieobowiązkowe, pomogą one jednak w sprawnym przekazaniu refundacji podatku VAT na Twoje konto. </a:t>
            </a:r>
          </a:p>
          <a:p>
            <a:r>
              <a:rPr lang="pl-PL" sz="1400" dirty="0">
                <a:solidFill>
                  <a:schemeClr val="bg1"/>
                </a:solidFill>
              </a:rPr>
              <a:t>Jeżeli nie wypełnisz tej sekcji, przekazanie środków odbędzie się drogą pocztową lub w kasie gminy.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60673559-A41D-77A8-33DA-A46035AF2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486" y="991938"/>
            <a:ext cx="5972175" cy="4219575"/>
          </a:xfrm>
          <a:prstGeom prst="rect">
            <a:avLst/>
          </a:prstGeom>
        </p:spPr>
      </p:pic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6120BBF2-2EF3-A9C6-FCDE-E1058714B6DD}"/>
              </a:ext>
            </a:extLst>
          </p:cNvPr>
          <p:cNvSpPr/>
          <p:nvPr/>
        </p:nvSpPr>
        <p:spPr>
          <a:xfrm>
            <a:off x="8297959" y="2351047"/>
            <a:ext cx="3315058" cy="12186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565BDA4-8691-EA3D-4AB9-E57C86C2D6AC}"/>
              </a:ext>
            </a:extLst>
          </p:cNvPr>
          <p:cNvSpPr txBox="1"/>
          <p:nvPr/>
        </p:nvSpPr>
        <p:spPr>
          <a:xfrm>
            <a:off x="8339763" y="2404270"/>
            <a:ext cx="32732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Wskazana sekcja ma za zadanie ułatwić Tobie oraz urzędowi wypełnienie i weryfikację wniosku. W zależności od zaznaczonej odpowiedzi konieczne będzie załączenie odpowiednich załączników.</a:t>
            </a:r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0DC15AFF-41A3-3413-B315-759F4BA2856D}"/>
              </a:ext>
            </a:extLst>
          </p:cNvPr>
          <p:cNvSpPr/>
          <p:nvPr/>
        </p:nvSpPr>
        <p:spPr>
          <a:xfrm>
            <a:off x="8375442" y="4012593"/>
            <a:ext cx="3024861" cy="837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>
                <a:solidFill>
                  <a:schemeClr val="bg1"/>
                </a:solidFill>
              </a:rPr>
              <a:t>Zaznaczenie pierwszej lub trzeciej odpowiedzi, zobowiązuje urząd do weryfikacji dochodu gospodarstwa domowego.</a:t>
            </a:r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123422C8-D131-4402-34EB-B8EC29BC1587}"/>
              </a:ext>
            </a:extLst>
          </p:cNvPr>
          <p:cNvSpPr/>
          <p:nvPr/>
        </p:nvSpPr>
        <p:spPr>
          <a:xfrm>
            <a:off x="6277094" y="5443128"/>
            <a:ext cx="3837289" cy="9926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>
                <a:solidFill>
                  <a:schemeClr val="bg1"/>
                </a:solidFill>
              </a:rPr>
              <a:t>Jeżeli wniosek składany jest po raz kolejny, a skład gospodarstwa domowego się nie zmienił, nie weryfikuje się dochodu oraz wpisania źródła ogrzewania do CEEB po raz kolejny.</a:t>
            </a:r>
          </a:p>
        </p:txBody>
      </p: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40B6CD79-B1F7-0357-636F-FB4D74DED77D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3390122" y="1236157"/>
            <a:ext cx="4696225" cy="6610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id="{CF10752D-72DC-0955-60F7-2A32492CE0A5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4246573" y="2960365"/>
            <a:ext cx="4051386" cy="4350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DCED2429-2197-0112-D4E5-A732501B7C64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1748901" y="4561752"/>
            <a:ext cx="4528193" cy="13777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>
            <a:extLst>
              <a:ext uri="{FF2B5EF4-FFF2-40B4-BE49-F238E27FC236}">
                <a16:creationId xmlns:a16="http://schemas.microsoft.com/office/drawing/2014/main" id="{1CF14696-E053-762B-1EB7-CAD0A71C7F3A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3693111" y="3931410"/>
            <a:ext cx="4682331" cy="4997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>
            <a:extLst>
              <a:ext uri="{FF2B5EF4-FFF2-40B4-BE49-F238E27FC236}">
                <a16:creationId xmlns:a16="http://schemas.microsoft.com/office/drawing/2014/main" id="{9AFB7EF5-ECED-651E-4697-3AE3E59FC493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6454066" y="4431189"/>
            <a:ext cx="1921376" cy="4185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289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62317556-C403-60EC-1EC1-3CE8B2949535}"/>
              </a:ext>
            </a:extLst>
          </p:cNvPr>
          <p:cNvSpPr/>
          <p:nvPr/>
        </p:nvSpPr>
        <p:spPr>
          <a:xfrm>
            <a:off x="7863904" y="360182"/>
            <a:ext cx="3874006" cy="1539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Jeżeli składasz wniosek po raz pierwszy lub skład gospodarstwa domowego się zmienił, musisz załączyć załączniki nr 1, a także w zależności od tego czy osiągasz dochody nieobjęte podatkiem dochodowym lub dochody z gospodarstwa rolnego, odpowiednio załączniki 1A lub 1B.</a:t>
            </a:r>
          </a:p>
        </p:txBody>
      </p:sp>
      <p:sp>
        <p:nvSpPr>
          <p:cNvPr id="19" name="Prostokąt: zaokrąglone rogi 18">
            <a:extLst>
              <a:ext uri="{FF2B5EF4-FFF2-40B4-BE49-F238E27FC236}">
                <a16:creationId xmlns:a16="http://schemas.microsoft.com/office/drawing/2014/main" id="{3A83D974-45ED-3451-2E9D-451368C8A8D0}"/>
              </a:ext>
            </a:extLst>
          </p:cNvPr>
          <p:cNvSpPr/>
          <p:nvPr/>
        </p:nvSpPr>
        <p:spPr>
          <a:xfrm>
            <a:off x="7836486" y="3518211"/>
            <a:ext cx="3614351" cy="1721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Rekompensata podatku VAT przysługuje za dostarczone paliwa gazowe w 2023 r.</a:t>
            </a:r>
            <a:br>
              <a:rPr lang="pl-PL" sz="1400" dirty="0"/>
            </a:br>
            <a:r>
              <a:rPr lang="pl-PL" sz="1400" dirty="0"/>
              <a:t>Oznacza to, że nie jest możliwe otrzymanie faktury VAT na podstawie prognozy zużycia. Na fakturze dokumentującej dostarczenie paliw gazowych, powinna widnieć informacja o rzeczywistym zużyciu paliw gazowych.</a:t>
            </a:r>
          </a:p>
        </p:txBody>
      </p:sp>
      <p:sp>
        <p:nvSpPr>
          <p:cNvPr id="20" name="Prostokąt: zaokrąglone rogi 19">
            <a:extLst>
              <a:ext uri="{FF2B5EF4-FFF2-40B4-BE49-F238E27FC236}">
                <a16:creationId xmlns:a16="http://schemas.microsoft.com/office/drawing/2014/main" id="{7988F99C-81B2-063B-5D8D-E43CDE2D5F92}"/>
              </a:ext>
            </a:extLst>
          </p:cNvPr>
          <p:cNvSpPr/>
          <p:nvPr/>
        </p:nvSpPr>
        <p:spPr>
          <a:xfrm>
            <a:off x="7863904" y="5528454"/>
            <a:ext cx="3614351" cy="8738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Inne załączane dokumenty mogą informować o dochodach niepodlegających opodatkowaniu podatkiem dochodowym</a:t>
            </a:r>
          </a:p>
        </p:txBody>
      </p:sp>
      <p:pic>
        <p:nvPicPr>
          <p:cNvPr id="24" name="Obraz 23">
            <a:extLst>
              <a:ext uri="{FF2B5EF4-FFF2-40B4-BE49-F238E27FC236}">
                <a16:creationId xmlns:a16="http://schemas.microsoft.com/office/drawing/2014/main" id="{279807F8-A198-EC20-1A2A-2DE044906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467" y="0"/>
            <a:ext cx="5757786" cy="6858000"/>
          </a:xfrm>
          <a:prstGeom prst="rect">
            <a:avLst/>
          </a:prstGeom>
        </p:spPr>
      </p:pic>
      <p:cxnSp>
        <p:nvCxnSpPr>
          <p:cNvPr id="26" name="Łącznik prosty ze strzałką 25">
            <a:extLst>
              <a:ext uri="{FF2B5EF4-FFF2-40B4-BE49-F238E27FC236}">
                <a16:creationId xmlns:a16="http://schemas.microsoft.com/office/drawing/2014/main" id="{B5596BCA-B7A9-5717-EA6E-C1E3F255D053}"/>
              </a:ext>
            </a:extLst>
          </p:cNvPr>
          <p:cNvCxnSpPr/>
          <p:nvPr/>
        </p:nvCxnSpPr>
        <p:spPr>
          <a:xfrm flipH="1">
            <a:off x="3080551" y="748879"/>
            <a:ext cx="4783353" cy="11509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F7A0640C-7520-261C-7220-B261418D192A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4355515" y="4378911"/>
            <a:ext cx="3480971" cy="7257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id="{F32D16A5-15F5-DF60-A528-0B0237159C8B}"/>
              </a:ext>
            </a:extLst>
          </p:cNvPr>
          <p:cNvCxnSpPr>
            <a:cxnSpLocks/>
            <a:stCxn id="20" idx="1"/>
          </p:cNvCxnSpPr>
          <p:nvPr/>
        </p:nvCxnSpPr>
        <p:spPr>
          <a:xfrm flipH="1" flipV="1">
            <a:off x="6096000" y="5696924"/>
            <a:ext cx="1767904" cy="2684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ostokąt: zaokrąglone rogi 32">
            <a:extLst>
              <a:ext uri="{FF2B5EF4-FFF2-40B4-BE49-F238E27FC236}">
                <a16:creationId xmlns:a16="http://schemas.microsoft.com/office/drawing/2014/main" id="{CD8D9AF2-92E5-53CA-3F66-28252372BAC8}"/>
              </a:ext>
            </a:extLst>
          </p:cNvPr>
          <p:cNvSpPr/>
          <p:nvPr/>
        </p:nvSpPr>
        <p:spPr>
          <a:xfrm>
            <a:off x="7730737" y="2321936"/>
            <a:ext cx="3614351" cy="7488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Wszystkie załączane do wniosku załączniki powinny być wskazane na tej liście.</a:t>
            </a:r>
          </a:p>
        </p:txBody>
      </p:sp>
      <p:cxnSp>
        <p:nvCxnSpPr>
          <p:cNvPr id="35" name="Łącznik prosty ze strzałką 34">
            <a:extLst>
              <a:ext uri="{FF2B5EF4-FFF2-40B4-BE49-F238E27FC236}">
                <a16:creationId xmlns:a16="http://schemas.microsoft.com/office/drawing/2014/main" id="{519F62D9-0FC5-AA83-3498-23833F231B2B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699380" y="2696376"/>
            <a:ext cx="1031357" cy="7965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FE33DA94-4EE8-3A3F-F614-47745F31671D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699380" y="2696376"/>
            <a:ext cx="1031357" cy="1090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>
            <a:extLst>
              <a:ext uri="{FF2B5EF4-FFF2-40B4-BE49-F238E27FC236}">
                <a16:creationId xmlns:a16="http://schemas.microsoft.com/office/drawing/2014/main" id="{71F9D671-F4F5-BD0A-7984-1D373399D8D6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699380" y="2696376"/>
            <a:ext cx="1031357" cy="5109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ze strzałką 46">
            <a:extLst>
              <a:ext uri="{FF2B5EF4-FFF2-40B4-BE49-F238E27FC236}">
                <a16:creationId xmlns:a16="http://schemas.microsoft.com/office/drawing/2014/main" id="{8E98BC2F-DAA7-75F6-2081-915CF524E40B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732940" y="2696376"/>
            <a:ext cx="997797" cy="2554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>
            <a:extLst>
              <a:ext uri="{FF2B5EF4-FFF2-40B4-BE49-F238E27FC236}">
                <a16:creationId xmlns:a16="http://schemas.microsoft.com/office/drawing/2014/main" id="{2B1144C1-CF43-539A-7856-D61A4A0B4FFE}"/>
              </a:ext>
            </a:extLst>
          </p:cNvPr>
          <p:cNvCxnSpPr>
            <a:cxnSpLocks/>
            <a:stCxn id="33" idx="1"/>
          </p:cNvCxnSpPr>
          <p:nvPr/>
        </p:nvCxnSpPr>
        <p:spPr>
          <a:xfrm flipH="1" flipV="1">
            <a:off x="6699380" y="2636898"/>
            <a:ext cx="1031357" cy="594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>
            <a:extLst>
              <a:ext uri="{FF2B5EF4-FFF2-40B4-BE49-F238E27FC236}">
                <a16:creationId xmlns:a16="http://schemas.microsoft.com/office/drawing/2014/main" id="{F929CA7F-1C6E-85BE-DC03-71D61241DDC0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699380" y="2696376"/>
            <a:ext cx="1031357" cy="13080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ze strzałką 54">
            <a:extLst>
              <a:ext uri="{FF2B5EF4-FFF2-40B4-BE49-F238E27FC236}">
                <a16:creationId xmlns:a16="http://schemas.microsoft.com/office/drawing/2014/main" id="{6C08B021-2E25-BA56-BEB8-0747CD14E686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699379" y="2696376"/>
            <a:ext cx="1031358" cy="162305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y ze strzałką 56">
            <a:extLst>
              <a:ext uri="{FF2B5EF4-FFF2-40B4-BE49-F238E27FC236}">
                <a16:creationId xmlns:a16="http://schemas.microsoft.com/office/drawing/2014/main" id="{D0D28D07-67FC-9D5A-5A32-AD21FB73E99D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716159" y="2696376"/>
            <a:ext cx="1014578" cy="19117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57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2AFE1FEF-7803-A844-B56F-7FDAE7E194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604" y="883114"/>
            <a:ext cx="6067425" cy="4676775"/>
          </a:xfrm>
          <a:prstGeom prst="rect">
            <a:avLst/>
          </a:prstGeom>
        </p:spPr>
      </p:pic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E4A6CA88-719F-82BA-5E45-BE962AACAC7F}"/>
              </a:ext>
            </a:extLst>
          </p:cNvPr>
          <p:cNvSpPr/>
          <p:nvPr/>
        </p:nvSpPr>
        <p:spPr>
          <a:xfrm>
            <a:off x="6032838" y="323642"/>
            <a:ext cx="3614351" cy="799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Oświadczenia.</a:t>
            </a:r>
            <a:br>
              <a:rPr lang="pl-PL" sz="1400" dirty="0"/>
            </a:br>
            <a:r>
              <a:rPr lang="pl-PL" sz="1400" dirty="0"/>
              <a:t>Tutaj potwierdzasz, że wszystkie podane informacje są zgodne z prawdą.</a:t>
            </a:r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6EE5EE21-D997-13A1-48FE-EE3E3D43AB7C}"/>
              </a:ext>
            </a:extLst>
          </p:cNvPr>
          <p:cNvSpPr/>
          <p:nvPr/>
        </p:nvSpPr>
        <p:spPr>
          <a:xfrm>
            <a:off x="7488411" y="4985308"/>
            <a:ext cx="3803985" cy="1149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Podpisem wnioskodawcy kończy się wniosek. Musi on być złożony każdorazowo, załączniki nr 1, 1A, 1B, 2 lub 3 są załączane jedynie w przypadku spełnienia odpowiednich warunków.</a:t>
            </a:r>
          </a:p>
        </p:txBody>
      </p: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id="{1F8345DF-17C3-7CD1-22E2-9EA88DA374D4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2233127" y="723530"/>
            <a:ext cx="3799711" cy="4583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>
            <a:extLst>
              <a:ext uri="{FF2B5EF4-FFF2-40B4-BE49-F238E27FC236}">
                <a16:creationId xmlns:a16="http://schemas.microsoft.com/office/drawing/2014/main" id="{F0137D94-3D87-BD24-D870-036FFB3F449D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6622742" y="5184559"/>
            <a:ext cx="865669" cy="37533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rostokąt: zaokrąglone rogi 25">
            <a:extLst>
              <a:ext uri="{FF2B5EF4-FFF2-40B4-BE49-F238E27FC236}">
                <a16:creationId xmlns:a16="http://schemas.microsoft.com/office/drawing/2014/main" id="{CF7AFAA2-A55C-BE52-0DFA-8A82C66EBFD0}"/>
              </a:ext>
            </a:extLst>
          </p:cNvPr>
          <p:cNvSpPr/>
          <p:nvPr/>
        </p:nvSpPr>
        <p:spPr>
          <a:xfrm>
            <a:off x="8471237" y="1538768"/>
            <a:ext cx="3614351" cy="6678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Składanie fałszywych oświadczeń wiąże się z odpowiedzialnością karną.</a:t>
            </a:r>
          </a:p>
        </p:txBody>
      </p:sp>
      <p:cxnSp>
        <p:nvCxnSpPr>
          <p:cNvPr id="30" name="Łącznik prosty ze strzałką 29">
            <a:extLst>
              <a:ext uri="{FF2B5EF4-FFF2-40B4-BE49-F238E27FC236}">
                <a16:creationId xmlns:a16="http://schemas.microsoft.com/office/drawing/2014/main" id="{C31E49EF-7930-0545-40B6-DFECF04164DD}"/>
              </a:ext>
            </a:extLst>
          </p:cNvPr>
          <p:cNvCxnSpPr>
            <a:cxnSpLocks/>
            <a:stCxn id="26" idx="1"/>
          </p:cNvCxnSpPr>
          <p:nvPr/>
        </p:nvCxnSpPr>
        <p:spPr>
          <a:xfrm flipH="1">
            <a:off x="6730482" y="1872692"/>
            <a:ext cx="1740755" cy="2111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rostokąt: zaokrąglone rogi 33">
            <a:extLst>
              <a:ext uri="{FF2B5EF4-FFF2-40B4-BE49-F238E27FC236}">
                <a16:creationId xmlns:a16="http://schemas.microsoft.com/office/drawing/2014/main" id="{21833481-6A1E-4C06-820B-09A6F7131096}"/>
              </a:ext>
            </a:extLst>
          </p:cNvPr>
          <p:cNvSpPr/>
          <p:nvPr/>
        </p:nvSpPr>
        <p:spPr>
          <a:xfrm>
            <a:off x="8306397" y="2755204"/>
            <a:ext cx="3614351" cy="8090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Twoim głównym źródłem ogrzewania musi być kocioł zasilany paliwem gazowy tj. gazem ziemnym z sieci gazowej.</a:t>
            </a:r>
          </a:p>
        </p:txBody>
      </p:sp>
      <p:cxnSp>
        <p:nvCxnSpPr>
          <p:cNvPr id="35" name="Łącznik prosty ze strzałką 34">
            <a:extLst>
              <a:ext uri="{FF2B5EF4-FFF2-40B4-BE49-F238E27FC236}">
                <a16:creationId xmlns:a16="http://schemas.microsoft.com/office/drawing/2014/main" id="{C8E6CCD5-8617-F561-078D-AB56667F407D}"/>
              </a:ext>
            </a:extLst>
          </p:cNvPr>
          <p:cNvCxnSpPr>
            <a:cxnSpLocks/>
            <a:stCxn id="34" idx="1"/>
          </p:cNvCxnSpPr>
          <p:nvPr/>
        </p:nvCxnSpPr>
        <p:spPr>
          <a:xfrm flipH="1" flipV="1">
            <a:off x="6848755" y="3004457"/>
            <a:ext cx="1457642" cy="1552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338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573F87D1-85D1-6990-50DC-B511613E5725}"/>
              </a:ext>
            </a:extLst>
          </p:cNvPr>
          <p:cNvSpPr/>
          <p:nvPr/>
        </p:nvSpPr>
        <p:spPr>
          <a:xfrm>
            <a:off x="6865724" y="394046"/>
            <a:ext cx="3614351" cy="160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 nr 1 wypełniany jest w celu określenia wielkości i składu gospodarstwa domowego. Służy on do weryfikacji dochodu w przeliczeniu na osobę, a także weryfikacji czy dana osoba nie jest wpisana do więcej niż jednego gospodarstwa domowego.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61A78C3B-08C9-6642-C14F-CC3880C644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860" y="0"/>
            <a:ext cx="4344091" cy="6858000"/>
          </a:xfrm>
          <a:prstGeom prst="rect">
            <a:avLst/>
          </a:prstGeom>
        </p:spPr>
      </p:pic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963C94E7-8633-70BE-AC90-1CFD5AB6BBE8}"/>
              </a:ext>
            </a:extLst>
          </p:cNvPr>
          <p:cNvSpPr/>
          <p:nvPr/>
        </p:nvSpPr>
        <p:spPr>
          <a:xfrm>
            <a:off x="5853853" y="2213170"/>
            <a:ext cx="4109297" cy="1215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Jeżeli należysz do jednoosobowego gospodarstwa domowego, nie musisz wypełniać sekcji skład gospodarstwa domowego i może przejść od razu do sekcji rok kalendarzowy, którego dotyczy dochód.</a:t>
            </a:r>
          </a:p>
        </p:txBody>
      </p: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761C15AB-491E-6BB8-38AB-7A9AF63F4880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3146939" y="1196812"/>
            <a:ext cx="3718785" cy="9050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8D733CB3-5ECC-A51F-15EC-0EA456091C8B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1781175" y="2821085"/>
            <a:ext cx="4072678" cy="17446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963594B5-777C-0D98-CE45-9322A4A83E44}"/>
              </a:ext>
            </a:extLst>
          </p:cNvPr>
          <p:cNvSpPr/>
          <p:nvPr/>
        </p:nvSpPr>
        <p:spPr>
          <a:xfrm>
            <a:off x="8444299" y="3683929"/>
            <a:ext cx="3614351" cy="12814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Dane członków gospodarstwa domowego służą między innymi do weryfikacji dochodu, oraz kontroli czy dana osoba nie została zgłoszona do dwóch gospodarstw domowych</a:t>
            </a:r>
          </a:p>
        </p:txBody>
      </p: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id="{683BED3C-6ABF-B4EF-B60B-87208B5A74B8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3257550" y="4324632"/>
            <a:ext cx="5186749" cy="8490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18F8DFFA-C3C2-0CAE-E5F7-9ECF9FC06DC1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4015852" y="5983403"/>
            <a:ext cx="1975230" cy="5898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45FD601C-B2C2-2CE6-D1EE-55C64DDF244F}"/>
              </a:ext>
            </a:extLst>
          </p:cNvPr>
          <p:cNvSpPr/>
          <p:nvPr/>
        </p:nvSpPr>
        <p:spPr>
          <a:xfrm>
            <a:off x="5991082" y="5216242"/>
            <a:ext cx="3849790" cy="15343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Ta sekcja powinna zostać wypełniona, jeżeli osoba nie posiada numeru PESEL. Jeżeli zostało wypełnione pole z numerem PESEL, a także wpisana została Seria i numer dokumentu stwierdzającego tożsamość, wniosek również wypełniony jest prawidłowo. </a:t>
            </a:r>
          </a:p>
        </p:txBody>
      </p:sp>
    </p:spTree>
    <p:extLst>
      <p:ext uri="{BB962C8B-B14F-4D97-AF65-F5344CB8AC3E}">
        <p14:creationId xmlns:p14="http://schemas.microsoft.com/office/powerpoint/2010/main" val="1726312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8D1BB9B3-FA42-48C3-A862-4EBCB1B57002}"/>
              </a:ext>
            </a:extLst>
          </p:cNvPr>
          <p:cNvSpPr/>
          <p:nvPr/>
        </p:nvSpPr>
        <p:spPr>
          <a:xfrm>
            <a:off x="8340881" y="852257"/>
            <a:ext cx="3315502" cy="9003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 przypadku konieczności załączenia załącznika nr 1, wskazany powinien być rok odpowiedni do daty złożenia wniosku.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A9A270BE-3325-29AA-91A1-15D960A89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883" y="513934"/>
            <a:ext cx="5981700" cy="5972175"/>
          </a:xfrm>
          <a:prstGeom prst="rect">
            <a:avLst/>
          </a:prstGeom>
        </p:spPr>
      </p:pic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C1898BDD-279C-F813-C281-D3E6BFD0D8DB}"/>
              </a:ext>
            </a:extLst>
          </p:cNvPr>
          <p:cNvSpPr/>
          <p:nvPr/>
        </p:nvSpPr>
        <p:spPr>
          <a:xfrm>
            <a:off x="8172207" y="3690757"/>
            <a:ext cx="3484176" cy="11274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Weryfikacji dochodu dokonuje się tylko raz. Dla wniosków składanych po raz kolejny, wnioskodawca nie musi wypełniać załącznika nr 1.</a:t>
            </a:r>
          </a:p>
        </p:txBody>
      </p: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id="{F649F420-C421-57A4-A88B-8BFB4B1EE6DD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6036816" y="1302429"/>
            <a:ext cx="2304065" cy="14407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22383B2C-6AFA-92AE-6F61-F5D5A43E0643}"/>
              </a:ext>
            </a:extLst>
          </p:cNvPr>
          <p:cNvCxnSpPr>
            <a:cxnSpLocks/>
          </p:cNvCxnSpPr>
          <p:nvPr/>
        </p:nvCxnSpPr>
        <p:spPr>
          <a:xfrm flipH="1" flipV="1">
            <a:off x="6700700" y="3018409"/>
            <a:ext cx="1471507" cy="87001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D56AF0DB-27B0-2605-935C-DCAF296191F0}"/>
              </a:ext>
            </a:extLst>
          </p:cNvPr>
          <p:cNvCxnSpPr>
            <a:cxnSpLocks/>
          </p:cNvCxnSpPr>
          <p:nvPr/>
        </p:nvCxnSpPr>
        <p:spPr>
          <a:xfrm flipH="1">
            <a:off x="4270160" y="4589756"/>
            <a:ext cx="3902047" cy="1154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22630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5946</TotalTime>
  <Words>1235</Words>
  <Application>Microsoft Office PowerPoint</Application>
  <PresentationFormat>Panoramiczny</PresentationFormat>
  <Paragraphs>64</Paragraphs>
  <Slides>16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SYREK Michał</dc:creator>
  <cp:lastModifiedBy>GOPS Trzebownisko</cp:lastModifiedBy>
  <cp:revision>13</cp:revision>
  <cp:lastPrinted>2023-01-31T11:58:15Z</cp:lastPrinted>
  <dcterms:created xsi:type="dcterms:W3CDTF">2023-01-16T12:59:21Z</dcterms:created>
  <dcterms:modified xsi:type="dcterms:W3CDTF">2023-02-01T13:15:11Z</dcterms:modified>
</cp:coreProperties>
</file>